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0" r:id="rId2"/>
    <p:sldId id="276" r:id="rId3"/>
    <p:sldId id="275" r:id="rId4"/>
    <p:sldId id="272" r:id="rId5"/>
    <p:sldId id="273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77" r:id="rId14"/>
    <p:sldId id="278" r:id="rId15"/>
    <p:sldId id="264" r:id="rId16"/>
    <p:sldId id="265" r:id="rId17"/>
    <p:sldId id="266" r:id="rId18"/>
    <p:sldId id="267" r:id="rId19"/>
    <p:sldId id="268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4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FE73D-85FE-664B-AB7A-C24146CBB9A8}" type="datetimeFigureOut">
              <a:rPr lang="en-US" smtClean="0"/>
              <a:t>5/9/21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3387E-44C5-7642-AB96-68591597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3387E-44C5-7642-AB96-6859159741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8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1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2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5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6743-3DF7-AE4D-838D-CF6D09C2660A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145A-7CAF-8E4C-99F3-B202B0C78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4438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dirty="0"/>
              <a:t>EVOLUTION:</a:t>
            </a:r>
          </a:p>
          <a:p>
            <a:pPr algn="ctr"/>
            <a:r>
              <a:rPr lang="en-US" dirty="0"/>
              <a:t>Dreams of Time Passing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 smtClean="0"/>
              <a:t>MIRACULOUS</a:t>
            </a:r>
          </a:p>
          <a:p>
            <a:pPr algn="ctr"/>
            <a:r>
              <a:rPr lang="en-US" dirty="0" smtClean="0"/>
              <a:t>Selected </a:t>
            </a:r>
            <a:r>
              <a:rPr lang="en-US" dirty="0"/>
              <a:t>Poems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Peter Newton Walsh</a:t>
            </a:r>
          </a:p>
        </p:txBody>
      </p:sp>
    </p:spTree>
    <p:extLst>
      <p:ext uri="{BB962C8B-B14F-4D97-AF65-F5344CB8AC3E}">
        <p14:creationId xmlns:p14="http://schemas.microsoft.com/office/powerpoint/2010/main" val="89058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97346"/>
            <a:ext cx="5205228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Bushwhacking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I took my bow saw</a:t>
            </a:r>
          </a:p>
          <a:p>
            <a:r>
              <a:rPr lang="en-US" dirty="0"/>
              <a:t>	my weed whacker</a:t>
            </a:r>
          </a:p>
          <a:p>
            <a:r>
              <a:rPr lang="en-US" dirty="0"/>
              <a:t>		and my brush loppers</a:t>
            </a:r>
          </a:p>
          <a:p>
            <a:r>
              <a:rPr lang="en-US" dirty="0"/>
              <a:t>down to the marsh to clear the reeds</a:t>
            </a:r>
          </a:p>
          <a:p>
            <a:r>
              <a:rPr lang="en-US" dirty="0"/>
              <a:t>	and brambles</a:t>
            </a:r>
          </a:p>
          <a:p>
            <a:r>
              <a:rPr lang="en-US" dirty="0"/>
              <a:t>		and </a:t>
            </a:r>
            <a:r>
              <a:rPr lang="en-US" dirty="0" err="1"/>
              <a:t>russian</a:t>
            </a:r>
            <a:r>
              <a:rPr lang="en-US" dirty="0"/>
              <a:t> olives</a:t>
            </a:r>
          </a:p>
          <a:p>
            <a:r>
              <a:rPr lang="en-US" dirty="0"/>
              <a:t>that obstruct our view of the pond</a:t>
            </a:r>
          </a:p>
          <a:p>
            <a:r>
              <a:rPr lang="en-US" dirty="0"/>
              <a:t>	from the back of the house</a:t>
            </a:r>
          </a:p>
          <a:p>
            <a:r>
              <a:rPr lang="en-US" dirty="0"/>
              <a:t>		where we sit and watch the sun go down.</a:t>
            </a:r>
          </a:p>
          <a:p>
            <a:r>
              <a:rPr lang="en-US" dirty="0"/>
              <a:t>As I was sweating the good sweat</a:t>
            </a:r>
          </a:p>
          <a:p>
            <a:r>
              <a:rPr lang="en-US" dirty="0"/>
              <a:t>	my six-year-old grandson Nicholas</a:t>
            </a:r>
          </a:p>
          <a:p>
            <a:r>
              <a:rPr lang="en-US" dirty="0"/>
              <a:t>		came down to watch me toiling in the sun.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Grandpa he said some people get Alzheimer’s when they get old you know when they get to be ninety but I don’t think you will and then they can’t work like that but I don’t think you’ll get old like that.  I hope not I said because I would hate not to know you.  Me too he said.</a:t>
            </a:r>
          </a:p>
        </p:txBody>
      </p:sp>
    </p:spTree>
    <p:extLst>
      <p:ext uri="{BB962C8B-B14F-4D97-AF65-F5344CB8AC3E}">
        <p14:creationId xmlns:p14="http://schemas.microsoft.com/office/powerpoint/2010/main" val="384429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74345"/>
            <a:ext cx="4572000" cy="5909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My only regret</a:t>
            </a:r>
          </a:p>
          <a:p>
            <a:r>
              <a:rPr lang="en-US" dirty="0"/>
              <a:t>	as the sun set</a:t>
            </a:r>
          </a:p>
          <a:p>
            <a:r>
              <a:rPr lang="en-US" dirty="0"/>
              <a:t>		the sky afire</a:t>
            </a:r>
          </a:p>
          <a:p>
            <a:r>
              <a:rPr lang="en-US" dirty="0"/>
              <a:t>and the water </a:t>
            </a:r>
          </a:p>
          <a:p>
            <a:r>
              <a:rPr lang="en-US" dirty="0"/>
              <a:t>of the pond</a:t>
            </a:r>
          </a:p>
          <a:p>
            <a:r>
              <a:rPr lang="en-US" dirty="0"/>
              <a:t>		an iridescent blue</a:t>
            </a:r>
          </a:p>
          <a:p>
            <a:r>
              <a:rPr lang="en-US" dirty="0"/>
              <a:t>was to think </a:t>
            </a:r>
          </a:p>
          <a:p>
            <a:r>
              <a:rPr lang="en-US" dirty="0"/>
              <a:t>of the bird’s nest</a:t>
            </a:r>
          </a:p>
          <a:p>
            <a:r>
              <a:rPr lang="en-US" dirty="0"/>
              <a:t>		in the scrub oak</a:t>
            </a:r>
          </a:p>
          <a:p>
            <a:r>
              <a:rPr lang="en-US" dirty="0"/>
              <a:t>I cleared of brambles</a:t>
            </a:r>
          </a:p>
          <a:p>
            <a:r>
              <a:rPr lang="en-US" dirty="0"/>
              <a:t>	and the sound of small animals</a:t>
            </a:r>
          </a:p>
          <a:p>
            <a:r>
              <a:rPr lang="en-US" dirty="0"/>
              <a:t>		scurrying in the thicket.</a:t>
            </a:r>
          </a:p>
          <a:p>
            <a:r>
              <a:rPr lang="en-US" dirty="0"/>
              <a:t>When I went out</a:t>
            </a:r>
          </a:p>
          <a:p>
            <a:r>
              <a:rPr lang="en-US" dirty="0"/>
              <a:t>	this morning</a:t>
            </a:r>
          </a:p>
          <a:p>
            <a:r>
              <a:rPr lang="en-US" dirty="0"/>
              <a:t>		for more bushwhacking</a:t>
            </a:r>
          </a:p>
          <a:p>
            <a:r>
              <a:rPr lang="en-US" dirty="0"/>
              <a:t>the goldfinch held sway</a:t>
            </a:r>
          </a:p>
          <a:p>
            <a:r>
              <a:rPr lang="en-US" dirty="0"/>
              <a:t>	at the top</a:t>
            </a:r>
          </a:p>
          <a:p>
            <a:r>
              <a:rPr lang="en-US" dirty="0"/>
              <a:t>		of a ten-foot reed</a:t>
            </a:r>
          </a:p>
          <a:p>
            <a:r>
              <a:rPr lang="en-US" dirty="0"/>
              <a:t>warbling his mute alarm</a:t>
            </a:r>
          </a:p>
          <a:p>
            <a:r>
              <a:rPr lang="en-US" dirty="0"/>
              <a:t>	to defend his secret garden</a:t>
            </a:r>
          </a:p>
          <a:p>
            <a:r>
              <a:rPr lang="en-US" dirty="0"/>
              <a:t>		from the </a:t>
            </a:r>
            <a:r>
              <a:rPr lang="en-US" dirty="0" err="1"/>
              <a:t>scyther’s</a:t>
            </a:r>
            <a:r>
              <a:rPr lang="en-US" dirty="0"/>
              <a:t> approach</a:t>
            </a:r>
          </a:p>
        </p:txBody>
      </p:sp>
    </p:spTree>
    <p:extLst>
      <p:ext uri="{BB962C8B-B14F-4D97-AF65-F5344CB8AC3E}">
        <p14:creationId xmlns:p14="http://schemas.microsoft.com/office/powerpoint/2010/main" val="322038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Mankind – he seemed to say with his brave three-inch yellow body that was a barricade between me and his nest no matter how close I came – seems to be intent on the quashing of my habitat to preserve the long view of sunsets.  I hope not I said because I would hate not to know you.  Me too he said.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And then I put away my bow saw</a:t>
            </a:r>
          </a:p>
          <a:p>
            <a:r>
              <a:rPr lang="en-US" dirty="0"/>
              <a:t>	my weed whacker </a:t>
            </a:r>
          </a:p>
          <a:p>
            <a:r>
              <a:rPr lang="en-US" dirty="0"/>
              <a:t>		and my brush loppers.</a:t>
            </a:r>
          </a:p>
        </p:txBody>
      </p:sp>
    </p:spTree>
    <p:extLst>
      <p:ext uri="{BB962C8B-B14F-4D97-AF65-F5344CB8AC3E}">
        <p14:creationId xmlns:p14="http://schemas.microsoft.com/office/powerpoint/2010/main" val="249603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35845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Lux </a:t>
            </a:r>
            <a:r>
              <a:rPr lang="en-US" b="1" dirty="0" err="1"/>
              <a:t>Aeterna</a:t>
            </a:r>
            <a:r>
              <a:rPr lang="en-US" b="1" dirty="0"/>
              <a:t>*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Out of the silence</a:t>
            </a:r>
          </a:p>
          <a:p>
            <a:r>
              <a:rPr lang="en-US" dirty="0"/>
              <a:t>a glimmering is born</a:t>
            </a:r>
          </a:p>
          <a:p>
            <a:r>
              <a:rPr lang="en-US" dirty="0"/>
              <a:t>like the dawn of light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out of the darkness</a:t>
            </a:r>
          </a:p>
          <a:p>
            <a:r>
              <a:rPr lang="en-US" dirty="0"/>
              <a:t>a gathering of voices</a:t>
            </a:r>
          </a:p>
          <a:p>
            <a:r>
              <a:rPr lang="en-US" dirty="0"/>
              <a:t>creating creation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is not visible</a:t>
            </a:r>
          </a:p>
          <a:p>
            <a:r>
              <a:rPr lang="en-US" dirty="0"/>
              <a:t>is palpable and it hangs</a:t>
            </a:r>
          </a:p>
          <a:p>
            <a:r>
              <a:rPr lang="en-US" dirty="0"/>
              <a:t>like an attar</a:t>
            </a:r>
          </a:p>
          <a:p>
            <a:r>
              <a:rPr lang="en-US" dirty="0"/>
              <a:t>on the fragrant air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born light of light</a:t>
            </a:r>
          </a:p>
          <a:p>
            <a:r>
              <a:rPr lang="en-US" i="1" dirty="0"/>
              <a:t>o </a:t>
            </a:r>
            <a:r>
              <a:rPr lang="en-US" i="1" dirty="0" err="1"/>
              <a:t>nata</a:t>
            </a:r>
            <a:r>
              <a:rPr lang="en-US" i="1" dirty="0"/>
              <a:t> lux de </a:t>
            </a:r>
            <a:r>
              <a:rPr lang="en-US" i="1" dirty="0" err="1"/>
              <a:t>lumine</a:t>
            </a:r>
            <a:endParaRPr lang="en-US" dirty="0"/>
          </a:p>
          <a:p>
            <a:r>
              <a:rPr lang="en-US" dirty="0"/>
              <a:t>our songs fly in space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opposite of</a:t>
            </a:r>
          </a:p>
          <a:p>
            <a:r>
              <a:rPr lang="en-US" dirty="0"/>
              <a:t>gravity and density</a:t>
            </a:r>
          </a:p>
          <a:p>
            <a:r>
              <a:rPr lang="en-US" dirty="0"/>
              <a:t>lightness of being</a:t>
            </a:r>
          </a:p>
        </p:txBody>
      </p:sp>
    </p:spTree>
    <p:extLst>
      <p:ext uri="{BB962C8B-B14F-4D97-AF65-F5344CB8AC3E}">
        <p14:creationId xmlns:p14="http://schemas.microsoft.com/office/powerpoint/2010/main" val="378570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35845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breathing in the light</a:t>
            </a:r>
          </a:p>
          <a:p>
            <a:r>
              <a:rPr lang="en-US" dirty="0"/>
              <a:t>that shines in the flesh of song</a:t>
            </a:r>
          </a:p>
          <a:p>
            <a:r>
              <a:rPr lang="en-US" dirty="0"/>
              <a:t>shimmering in time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sanctuary</a:t>
            </a:r>
          </a:p>
          <a:p>
            <a:r>
              <a:rPr lang="en-US" dirty="0"/>
              <a:t>swimming in the light of sound</a:t>
            </a:r>
          </a:p>
          <a:p>
            <a:r>
              <a:rPr lang="en-US" dirty="0"/>
              <a:t>and the sound of light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colors and textures </a:t>
            </a:r>
          </a:p>
          <a:p>
            <a:r>
              <a:rPr lang="en-US" dirty="0"/>
              <a:t>hovering on the canvass</a:t>
            </a:r>
          </a:p>
          <a:p>
            <a:r>
              <a:rPr lang="en-US" dirty="0"/>
              <a:t>shimmering in space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this manic power</a:t>
            </a:r>
          </a:p>
          <a:p>
            <a:r>
              <a:rPr lang="en-US" dirty="0"/>
              <a:t>of music and of poems</a:t>
            </a:r>
          </a:p>
          <a:p>
            <a:r>
              <a:rPr lang="en-US" dirty="0"/>
              <a:t>to make believers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out of doubters</a:t>
            </a:r>
          </a:p>
          <a:p>
            <a:r>
              <a:rPr lang="en-US" dirty="0"/>
              <a:t>if only for a little while</a:t>
            </a:r>
          </a:p>
          <a:p>
            <a:r>
              <a:rPr lang="en-US" dirty="0"/>
              <a:t>like the incandescence </a:t>
            </a:r>
          </a:p>
          <a:p>
            <a:r>
              <a:rPr lang="en-US" dirty="0"/>
              <a:t>of snow falling on snow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*To Mark Daugherty and Morten </a:t>
            </a:r>
            <a:r>
              <a:rPr lang="en-US" dirty="0" err="1"/>
              <a:t>Lauridsen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5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0238" y="197346"/>
            <a:ext cx="5637762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				This </a:t>
            </a:r>
            <a:r>
              <a:rPr lang="en-US" b="1" dirty="0"/>
              <a:t>Fugitive Moment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	Shine dawn light.</a:t>
            </a:r>
          </a:p>
          <a:p>
            <a:r>
              <a:rPr lang="en-US" dirty="0"/>
              <a:t>				Split the ribcage</a:t>
            </a:r>
          </a:p>
          <a:p>
            <a:r>
              <a:rPr lang="en-US" dirty="0"/>
              <a:t>				of the marsh and let</a:t>
            </a:r>
          </a:p>
          <a:p>
            <a:r>
              <a:rPr lang="en-US" dirty="0"/>
              <a:t>				the tongues of wind and tide</a:t>
            </a:r>
          </a:p>
          <a:p>
            <a:r>
              <a:rPr lang="en-US" dirty="0"/>
              <a:t>				lick its heart</a:t>
            </a:r>
          </a:p>
          <a:p>
            <a:r>
              <a:rPr lang="en-US" dirty="0"/>
              <a:t>				in a bright rage.</a:t>
            </a:r>
          </a:p>
          <a:p>
            <a:r>
              <a:rPr lang="en-US" dirty="0"/>
              <a:t>				High so bright </a:t>
            </a:r>
          </a:p>
          <a:p>
            <a:r>
              <a:rPr lang="en-US" dirty="0"/>
              <a:t>				and dry the day</a:t>
            </a:r>
          </a:p>
          <a:p>
            <a:r>
              <a:rPr lang="en-US" dirty="0"/>
              <a:t>				like being born</a:t>
            </a:r>
          </a:p>
          <a:p>
            <a:r>
              <a:rPr lang="en-US" dirty="0"/>
              <a:t>				in a new age.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Here why here</a:t>
            </a:r>
          </a:p>
          <a:p>
            <a:r>
              <a:rPr lang="en-US" dirty="0"/>
              <a:t>				where the sleek black</a:t>
            </a:r>
          </a:p>
          <a:p>
            <a:r>
              <a:rPr lang="en-US" dirty="0"/>
              <a:t>				cormorants dive and fish</a:t>
            </a:r>
          </a:p>
          <a:p>
            <a:r>
              <a:rPr lang="en-US" dirty="0"/>
              <a:t>				are the pungent ashes</a:t>
            </a:r>
          </a:p>
          <a:p>
            <a:r>
              <a:rPr lang="en-US" dirty="0"/>
              <a:t>				of my mother near</a:t>
            </a:r>
          </a:p>
          <a:p>
            <a:r>
              <a:rPr lang="en-US" dirty="0"/>
              <a:t>				that only a fortnight back</a:t>
            </a:r>
          </a:p>
          <a:p>
            <a:r>
              <a:rPr lang="en-US" dirty="0"/>
              <a:t>				I buried deep in loam</a:t>
            </a:r>
          </a:p>
          <a:p>
            <a:r>
              <a:rPr lang="en-US" dirty="0"/>
              <a:t>				near her Minnesota home</a:t>
            </a:r>
          </a:p>
          <a:p>
            <a:r>
              <a:rPr lang="en-US" dirty="0"/>
              <a:t>				where the prairie trains</a:t>
            </a:r>
          </a:p>
          <a:p>
            <a:r>
              <a:rPr lang="en-US" dirty="0"/>
              <a:t>				once wailed at night?</a:t>
            </a:r>
          </a:p>
        </p:txBody>
      </p:sp>
    </p:spTree>
    <p:extLst>
      <p:ext uri="{BB962C8B-B14F-4D97-AF65-F5344CB8AC3E}">
        <p14:creationId xmlns:p14="http://schemas.microsoft.com/office/powerpoint/2010/main" val="18684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3301" y="335845"/>
            <a:ext cx="5354699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			Blue </a:t>
            </a:r>
            <a:r>
              <a:rPr lang="en-US" dirty="0"/>
              <a:t>so blue</a:t>
            </a:r>
          </a:p>
          <a:p>
            <a:r>
              <a:rPr lang="en-US" dirty="0"/>
              <a:t>				the water and the sky</a:t>
            </a:r>
          </a:p>
          <a:p>
            <a:r>
              <a:rPr lang="en-US" dirty="0"/>
              <a:t>				and green -- the essence</a:t>
            </a:r>
          </a:p>
          <a:p>
            <a:r>
              <a:rPr lang="en-US" dirty="0"/>
              <a:t>				of it -- the scrub oaks</a:t>
            </a:r>
          </a:p>
          <a:p>
            <a:r>
              <a:rPr lang="en-US" dirty="0"/>
              <a:t>				that lean into wind</a:t>
            </a:r>
          </a:p>
          <a:p>
            <a:r>
              <a:rPr lang="en-US" dirty="0"/>
              <a:t>				and beach grass</a:t>
            </a:r>
          </a:p>
          <a:p>
            <a:r>
              <a:rPr lang="en-US" dirty="0"/>
              <a:t>				that leans awry</a:t>
            </a:r>
          </a:p>
          <a:p>
            <a:r>
              <a:rPr lang="en-US" dirty="0"/>
              <a:t>				in its travail </a:t>
            </a:r>
          </a:p>
          <a:p>
            <a:r>
              <a:rPr lang="en-US" dirty="0"/>
              <a:t>				and ecstasy of being.</a:t>
            </a:r>
          </a:p>
          <a:p>
            <a:r>
              <a:rPr lang="en-US" dirty="0"/>
              <a:t>				We live.  We die.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</a:t>
            </a:r>
            <a:r>
              <a:rPr lang="en-US" dirty="0" err="1"/>
              <a:t>Here.</a:t>
            </a:r>
            <a:r>
              <a:rPr lang="en-US" dirty="0"/>
              <a:t>  Stay here</a:t>
            </a:r>
          </a:p>
          <a:p>
            <a:r>
              <a:rPr lang="en-US" dirty="0"/>
              <a:t>				now and then</a:t>
            </a:r>
          </a:p>
          <a:p>
            <a:r>
              <a:rPr lang="en-US" dirty="0"/>
              <a:t>				the vast horizon</a:t>
            </a:r>
          </a:p>
          <a:p>
            <a:r>
              <a:rPr lang="en-US" dirty="0"/>
              <a:t>				of other time</a:t>
            </a:r>
          </a:p>
          <a:p>
            <a:r>
              <a:rPr lang="en-US" dirty="0"/>
              <a:t>				is euchred by</a:t>
            </a:r>
          </a:p>
          <a:p>
            <a:r>
              <a:rPr lang="en-US" dirty="0"/>
              <a:t>				the siren song</a:t>
            </a:r>
          </a:p>
          <a:p>
            <a:r>
              <a:rPr lang="en-US" dirty="0"/>
              <a:t>				of this fugitive moment</a:t>
            </a:r>
          </a:p>
          <a:p>
            <a:r>
              <a:rPr lang="en-US" dirty="0"/>
              <a:t>				in which we long</a:t>
            </a:r>
          </a:p>
          <a:p>
            <a:r>
              <a:rPr lang="en-US" dirty="0"/>
              <a:t>				to stay forever</a:t>
            </a:r>
          </a:p>
          <a:p>
            <a:r>
              <a:rPr lang="en-US" dirty="0"/>
              <a:t>				and forever long.   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991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99" y="197346"/>
            <a:ext cx="5140925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Numbers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Whenever I walk in the woods</a:t>
            </a:r>
          </a:p>
          <a:p>
            <a:r>
              <a:rPr lang="en-US" dirty="0"/>
              <a:t>	I see the numbers everywhere</a:t>
            </a:r>
          </a:p>
          <a:p>
            <a:r>
              <a:rPr lang="en-US" dirty="0"/>
              <a:t>		in the shapes and colors</a:t>
            </a:r>
          </a:p>
          <a:p>
            <a:r>
              <a:rPr lang="en-US" dirty="0"/>
              <a:t>	of the trees and the leaves</a:t>
            </a:r>
          </a:p>
          <a:p>
            <a:r>
              <a:rPr lang="en-US" dirty="0"/>
              <a:t>		and the flowers.</a:t>
            </a:r>
          </a:p>
          <a:p>
            <a:r>
              <a:rPr lang="en-US" dirty="0"/>
              <a:t>And I hear the numbers</a:t>
            </a:r>
          </a:p>
          <a:p>
            <a:r>
              <a:rPr lang="en-US" dirty="0"/>
              <a:t>	in the chorus of birdsongs.</a:t>
            </a:r>
          </a:p>
          <a:p>
            <a:r>
              <a:rPr lang="en-US" dirty="0"/>
              <a:t>And when I go out on a cloudless moonless night</a:t>
            </a:r>
          </a:p>
          <a:p>
            <a:r>
              <a:rPr lang="en-US" dirty="0"/>
              <a:t>	I see the numbers in the planets</a:t>
            </a:r>
          </a:p>
          <a:p>
            <a:r>
              <a:rPr lang="en-US" dirty="0"/>
              <a:t>		and the stars and the galaxies</a:t>
            </a:r>
          </a:p>
          <a:p>
            <a:r>
              <a:rPr lang="en-US" dirty="0"/>
              <a:t>	how far how many light-years away</a:t>
            </a:r>
          </a:p>
          <a:p>
            <a:r>
              <a:rPr lang="en-US" dirty="0"/>
              <a:t>		and how fast they are rushing away</a:t>
            </a:r>
          </a:p>
          <a:p>
            <a:r>
              <a:rPr lang="en-US" dirty="0"/>
              <a:t>	as the universe expands.</a:t>
            </a:r>
          </a:p>
          <a:p>
            <a:r>
              <a:rPr lang="en-US" dirty="0"/>
              <a:t>And I listen</a:t>
            </a:r>
          </a:p>
          <a:p>
            <a:r>
              <a:rPr lang="en-US" dirty="0"/>
              <a:t>	listen to hear </a:t>
            </a:r>
            <a:r>
              <a:rPr lang="en-US" dirty="0" err="1"/>
              <a:t>Kepler’s</a:t>
            </a:r>
            <a:r>
              <a:rPr lang="en-US" dirty="0"/>
              <a:t> music of the spheres.</a:t>
            </a:r>
          </a:p>
          <a:p>
            <a:r>
              <a:rPr lang="en-US" dirty="0"/>
              <a:t>Whenever I hear the equations and numbers</a:t>
            </a:r>
          </a:p>
          <a:p>
            <a:r>
              <a:rPr lang="en-US" dirty="0"/>
              <a:t>	fly from the mouths of the singers</a:t>
            </a:r>
          </a:p>
          <a:p>
            <a:r>
              <a:rPr lang="en-US" dirty="0"/>
              <a:t>		and the body of the orchestra</a:t>
            </a:r>
          </a:p>
          <a:p>
            <a:r>
              <a:rPr lang="en-US" dirty="0"/>
              <a:t>	I am blessed with the gift of beauty.</a:t>
            </a:r>
          </a:p>
        </p:txBody>
      </p:sp>
    </p:spTree>
    <p:extLst>
      <p:ext uri="{BB962C8B-B14F-4D97-AF65-F5344CB8AC3E}">
        <p14:creationId xmlns:p14="http://schemas.microsoft.com/office/powerpoint/2010/main" val="204720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12844"/>
            <a:ext cx="4572000" cy="5632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Everywhere I look or listen</a:t>
            </a:r>
          </a:p>
          <a:p>
            <a:r>
              <a:rPr lang="en-US" dirty="0"/>
              <a:t>	the numbers and the equations</a:t>
            </a:r>
          </a:p>
          <a:p>
            <a:r>
              <a:rPr lang="en-US" dirty="0"/>
              <a:t>		and the geometry</a:t>
            </a:r>
          </a:p>
          <a:p>
            <a:r>
              <a:rPr lang="en-US" dirty="0"/>
              <a:t>	tell it all</a:t>
            </a:r>
          </a:p>
          <a:p>
            <a:r>
              <a:rPr lang="en-US" dirty="0"/>
              <a:t>		to the mathematicians</a:t>
            </a:r>
          </a:p>
          <a:p>
            <a:r>
              <a:rPr lang="en-US" dirty="0"/>
              <a:t>	who understand</a:t>
            </a:r>
          </a:p>
          <a:p>
            <a:r>
              <a:rPr lang="en-US" dirty="0"/>
              <a:t>		not alas including me.</a:t>
            </a:r>
          </a:p>
          <a:p>
            <a:r>
              <a:rPr lang="en-US" dirty="0"/>
              <a:t>	Tell the stories</a:t>
            </a:r>
          </a:p>
          <a:p>
            <a:r>
              <a:rPr lang="en-US" dirty="0"/>
              <a:t>		of where we come from</a:t>
            </a:r>
          </a:p>
          <a:p>
            <a:r>
              <a:rPr lang="en-US" dirty="0"/>
              <a:t>	of where we are going</a:t>
            </a:r>
          </a:p>
          <a:p>
            <a:r>
              <a:rPr lang="en-US" dirty="0"/>
              <a:t>		and of the beauty of the journey.</a:t>
            </a:r>
          </a:p>
          <a:p>
            <a:r>
              <a:rPr lang="en-US" dirty="0"/>
              <a:t>Now I remember Pythagoras who said</a:t>
            </a:r>
          </a:p>
          <a:p>
            <a:r>
              <a:rPr lang="en-US" dirty="0"/>
              <a:t>	“All Things Are Number.”</a:t>
            </a:r>
          </a:p>
          <a:p>
            <a:r>
              <a:rPr lang="en-US" dirty="0"/>
              <a:t>But I wonder how all the equations came to be</a:t>
            </a:r>
          </a:p>
          <a:p>
            <a:r>
              <a:rPr lang="en-US" dirty="0"/>
              <a:t>	and how all the constants were set</a:t>
            </a:r>
          </a:p>
          <a:p>
            <a:r>
              <a:rPr lang="en-US" dirty="0"/>
              <a:t>		at the beginning to allow us</a:t>
            </a:r>
          </a:p>
          <a:p>
            <a:r>
              <a:rPr lang="en-US" dirty="0"/>
              <a:t>	the privilege of searching to discover</a:t>
            </a:r>
          </a:p>
          <a:p>
            <a:r>
              <a:rPr lang="en-US" dirty="0"/>
              <a:t>		but not invent the numbers and equations</a:t>
            </a:r>
          </a:p>
          <a:p>
            <a:r>
              <a:rPr lang="en-US" dirty="0"/>
              <a:t>	underlying all this beauty.</a:t>
            </a:r>
          </a:p>
        </p:txBody>
      </p:sp>
    </p:spTree>
    <p:extLst>
      <p:ext uri="{BB962C8B-B14F-4D97-AF65-F5344CB8AC3E}">
        <p14:creationId xmlns:p14="http://schemas.microsoft.com/office/powerpoint/2010/main" val="400579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97346"/>
            <a:ext cx="5181114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Coffee Shop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Do you remember that symposium</a:t>
            </a:r>
          </a:p>
          <a:p>
            <a:r>
              <a:rPr lang="en-US" dirty="0"/>
              <a:t>(AKA drinking party)</a:t>
            </a:r>
          </a:p>
          <a:p>
            <a:r>
              <a:rPr lang="en-US" dirty="0"/>
              <a:t>when you sat around the table</a:t>
            </a:r>
          </a:p>
          <a:p>
            <a:r>
              <a:rPr lang="en-US" dirty="0"/>
              <a:t>down at Luigi’s coffee shop</a:t>
            </a:r>
          </a:p>
          <a:p>
            <a:r>
              <a:rPr lang="en-US" dirty="0"/>
              <a:t>sipping espresso and smoking </a:t>
            </a:r>
            <a:r>
              <a:rPr lang="en-US" dirty="0" err="1"/>
              <a:t>latakia</a:t>
            </a:r>
            <a:r>
              <a:rPr lang="en-US" dirty="0"/>
              <a:t> in your pipe</a:t>
            </a:r>
          </a:p>
          <a:p>
            <a:r>
              <a:rPr lang="en-US" dirty="0"/>
              <a:t>with Sir Isaac Newton and Stephen Hawking</a:t>
            </a:r>
          </a:p>
          <a:p>
            <a:r>
              <a:rPr lang="en-US" dirty="0"/>
              <a:t>swapping equations and sharing titillating theories?</a:t>
            </a:r>
          </a:p>
          <a:p>
            <a:r>
              <a:rPr lang="en-US" dirty="0"/>
              <a:t>You didn’t notice me</a:t>
            </a:r>
          </a:p>
          <a:p>
            <a:r>
              <a:rPr lang="en-US" dirty="0"/>
              <a:t>sitting at an adjacent table eavesdropping </a:t>
            </a:r>
          </a:p>
          <a:p>
            <a:r>
              <a:rPr lang="en-US" dirty="0"/>
              <a:t>but understanding virtually nothing.</a:t>
            </a:r>
          </a:p>
          <a:p>
            <a:r>
              <a:rPr lang="en-US" dirty="0"/>
              <a:t>The three of you played your discoveries</a:t>
            </a:r>
          </a:p>
          <a:p>
            <a:r>
              <a:rPr lang="en-US" dirty="0"/>
              <a:t>like poker chips in a game of chance.</a:t>
            </a:r>
          </a:p>
          <a:p>
            <a:r>
              <a:rPr lang="en-US" dirty="0"/>
              <a:t>Sir Isaac bet first with the calculus</a:t>
            </a:r>
          </a:p>
          <a:p>
            <a:r>
              <a:rPr lang="en-US" dirty="0"/>
              <a:t>until it was pointed out that he got a lot of help</a:t>
            </a:r>
          </a:p>
          <a:p>
            <a:r>
              <a:rPr lang="en-US" dirty="0"/>
              <a:t>from Gottfried Leibniz who independently</a:t>
            </a:r>
          </a:p>
          <a:p>
            <a:r>
              <a:rPr lang="en-US" dirty="0"/>
              <a:t>discovered calculus at the same time.</a:t>
            </a:r>
          </a:p>
          <a:p>
            <a:r>
              <a:rPr lang="en-US" dirty="0"/>
              <a:t>In any case his bet was raised by Hawking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056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028343"/>
            <a:ext cx="5848252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Miraculous</a:t>
            </a:r>
          </a:p>
          <a:p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US" dirty="0">
                <a:latin typeface="Arial"/>
                <a:cs typeface="Arial"/>
              </a:rPr>
              <a:t>How magnolias and daffodils know to blossom</a:t>
            </a:r>
          </a:p>
          <a:p>
            <a:r>
              <a:rPr lang="en-US" dirty="0">
                <a:latin typeface="Arial"/>
                <a:cs typeface="Arial"/>
              </a:rPr>
              <a:t>in springtime like the germination of a poem.</a:t>
            </a:r>
          </a:p>
          <a:p>
            <a:r>
              <a:rPr lang="en-US" dirty="0">
                <a:latin typeface="Arial"/>
                <a:cs typeface="Arial"/>
              </a:rPr>
              <a:t>That Beethoven’s Ninth was spawned in deafness</a:t>
            </a:r>
          </a:p>
          <a:p>
            <a:r>
              <a:rPr lang="en-US" dirty="0">
                <a:latin typeface="Arial"/>
                <a:cs typeface="Arial"/>
              </a:rPr>
              <a:t>as if in the waters under the sea.</a:t>
            </a:r>
          </a:p>
          <a:p>
            <a:r>
              <a:rPr lang="en-US" dirty="0">
                <a:latin typeface="Arial"/>
                <a:cs typeface="Arial"/>
              </a:rPr>
              <a:t>That one hundred billion neurons</a:t>
            </a:r>
          </a:p>
          <a:p>
            <a:r>
              <a:rPr lang="en-US" dirty="0">
                <a:latin typeface="Arial"/>
                <a:cs typeface="Arial"/>
              </a:rPr>
              <a:t>dwell in the human brain</a:t>
            </a:r>
          </a:p>
          <a:p>
            <a:r>
              <a:rPr lang="en-US" dirty="0">
                <a:latin typeface="Arial"/>
                <a:cs typeface="Arial"/>
              </a:rPr>
              <a:t>as do two hundred billion stars like our sun</a:t>
            </a:r>
          </a:p>
          <a:p>
            <a:r>
              <a:rPr lang="en-US" dirty="0">
                <a:latin typeface="Arial"/>
                <a:cs typeface="Arial"/>
              </a:rPr>
              <a:t>dwell in our galaxy the Milky Way</a:t>
            </a:r>
          </a:p>
          <a:p>
            <a:r>
              <a:rPr lang="en-US" dirty="0">
                <a:latin typeface="Arial"/>
                <a:cs typeface="Arial"/>
              </a:rPr>
              <a:t>and two hundred billion galaxies</a:t>
            </a:r>
          </a:p>
          <a:p>
            <a:r>
              <a:rPr lang="en-US" dirty="0">
                <a:latin typeface="Arial"/>
                <a:cs typeface="Arial"/>
              </a:rPr>
              <a:t>occupy our universe.</a:t>
            </a:r>
          </a:p>
          <a:p>
            <a:r>
              <a:rPr lang="en-US" dirty="0">
                <a:latin typeface="Arial"/>
                <a:cs typeface="Arial"/>
              </a:rPr>
              <a:t>How the dawn brings surcease to nightmares</a:t>
            </a:r>
          </a:p>
          <a:p>
            <a:r>
              <a:rPr lang="en-US" dirty="0">
                <a:latin typeface="Arial"/>
                <a:cs typeface="Arial"/>
              </a:rPr>
              <a:t>day after day after day</a:t>
            </a:r>
          </a:p>
          <a:p>
            <a:r>
              <a:rPr lang="en-US" dirty="0">
                <a:latin typeface="Arial"/>
                <a:cs typeface="Arial"/>
              </a:rPr>
              <a:t>and the healing waters of time</a:t>
            </a:r>
          </a:p>
          <a:p>
            <a:r>
              <a:rPr lang="en-US" dirty="0">
                <a:latin typeface="Arial"/>
                <a:cs typeface="Arial"/>
              </a:rPr>
              <a:t>wash away the agony of loss.</a:t>
            </a:r>
          </a:p>
        </p:txBody>
      </p:sp>
    </p:spTree>
    <p:extLst>
      <p:ext uri="{BB962C8B-B14F-4D97-AF65-F5344CB8AC3E}">
        <p14:creationId xmlns:p14="http://schemas.microsoft.com/office/powerpoint/2010/main" val="255461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66842"/>
            <a:ext cx="4572000" cy="45243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who discovered that black holes emit radiation</a:t>
            </a:r>
          </a:p>
          <a:p>
            <a:r>
              <a:rPr lang="en-US" dirty="0"/>
              <a:t>all of which is pretty interesting</a:t>
            </a:r>
          </a:p>
          <a:p>
            <a:r>
              <a:rPr lang="en-US" dirty="0"/>
              <a:t>but has little effect on what I eat for breakfast.</a:t>
            </a:r>
          </a:p>
          <a:p>
            <a:r>
              <a:rPr lang="en-US" dirty="0"/>
              <a:t>Then you raised the final bet</a:t>
            </a:r>
          </a:p>
          <a:p>
            <a:r>
              <a:rPr lang="en-US" dirty="0"/>
              <a:t>with your theory of general relativity</a:t>
            </a:r>
          </a:p>
          <a:p>
            <a:r>
              <a:rPr lang="en-US" dirty="0"/>
              <a:t>which won the pot by curving space-time</a:t>
            </a:r>
          </a:p>
          <a:p>
            <a:r>
              <a:rPr lang="en-US" dirty="0"/>
              <a:t>but in the end may be trumped</a:t>
            </a:r>
          </a:p>
          <a:p>
            <a:r>
              <a:rPr lang="en-US" dirty="0"/>
              <a:t>by string theory</a:t>
            </a:r>
          </a:p>
          <a:p>
            <a:r>
              <a:rPr lang="en-US" dirty="0"/>
              <a:t>which nobody understands anyway.</a:t>
            </a:r>
          </a:p>
          <a:p>
            <a:r>
              <a:rPr lang="en-US" dirty="0"/>
              <a:t>Strange. No </a:t>
            </a:r>
            <a:r>
              <a:rPr lang="en-US" dirty="0" err="1"/>
              <a:t>Nobels</a:t>
            </a:r>
            <a:r>
              <a:rPr lang="en-US" dirty="0"/>
              <a:t> here anywhere.</a:t>
            </a:r>
          </a:p>
          <a:p>
            <a:r>
              <a:rPr lang="en-US" dirty="0"/>
              <a:t>So please all three come back from the dead</a:t>
            </a:r>
          </a:p>
          <a:p>
            <a:r>
              <a:rPr lang="en-US" dirty="0"/>
              <a:t>continue your drinking party</a:t>
            </a:r>
          </a:p>
          <a:p>
            <a:r>
              <a:rPr lang="en-US" dirty="0"/>
              <a:t>argue some more</a:t>
            </a:r>
          </a:p>
          <a:p>
            <a:r>
              <a:rPr lang="en-US" dirty="0"/>
              <a:t>and help us discover</a:t>
            </a:r>
          </a:p>
          <a:p>
            <a:r>
              <a:rPr lang="en-US" dirty="0"/>
              <a:t>the theory of everything.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882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99" y="1166842"/>
            <a:ext cx="54544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Limerence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way the jetties silt over in wintertime.</a:t>
            </a:r>
          </a:p>
          <a:p>
            <a:r>
              <a:rPr lang="en-US" dirty="0"/>
              <a:t>The cold snap that bites on the way to the lighthouse.</a:t>
            </a:r>
          </a:p>
          <a:p>
            <a:r>
              <a:rPr lang="en-US" dirty="0"/>
              <a:t>The scrub oaks silhouetted against the lead sky.</a:t>
            </a:r>
          </a:p>
          <a:p>
            <a:r>
              <a:rPr lang="en-US" dirty="0"/>
              <a:t>The last remaining leaf shivering in the chill.</a:t>
            </a:r>
          </a:p>
          <a:p>
            <a:r>
              <a:rPr lang="en-US" dirty="0"/>
              <a:t>The coming on of an unexpected snowstorm.</a:t>
            </a:r>
          </a:p>
          <a:p>
            <a:r>
              <a:rPr lang="en-US" dirty="0"/>
              <a:t>The darkness of houses after the early dusk.</a:t>
            </a:r>
          </a:p>
          <a:p>
            <a:r>
              <a:rPr lang="en-US" dirty="0"/>
              <a:t>The paucity of traffic along the beach road.</a:t>
            </a:r>
          </a:p>
          <a:p>
            <a:r>
              <a:rPr lang="en-US" dirty="0"/>
              <a:t>The trembling palpitations of desire.</a:t>
            </a:r>
          </a:p>
          <a:p>
            <a:r>
              <a:rPr lang="en-US" dirty="0"/>
              <a:t>The pure elegance of the singularity.</a:t>
            </a:r>
          </a:p>
          <a:p>
            <a:r>
              <a:rPr lang="en-US" dirty="0"/>
              <a:t>There is so much to this world than we will</a:t>
            </a:r>
          </a:p>
          <a:p>
            <a:r>
              <a:rPr lang="en-US" dirty="0"/>
              <a:t>ever know and you my love are so beautiful.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660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35845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September Song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Two V’s of geese</a:t>
            </a:r>
          </a:p>
          <a:p>
            <a:r>
              <a:rPr lang="en-US" dirty="0"/>
              <a:t>make an arrowhead</a:t>
            </a:r>
          </a:p>
          <a:p>
            <a:r>
              <a:rPr lang="en-US" dirty="0"/>
              <a:t>every morning at dawn</a:t>
            </a:r>
          </a:p>
          <a:p>
            <a:r>
              <a:rPr lang="en-US" dirty="0"/>
              <a:t>and every evening at dusk</a:t>
            </a:r>
          </a:p>
          <a:p>
            <a:r>
              <a:rPr lang="en-US" dirty="0"/>
              <a:t>and lately every hour</a:t>
            </a:r>
          </a:p>
          <a:p>
            <a:r>
              <a:rPr lang="en-US" dirty="0"/>
              <a:t>flying from the pond</a:t>
            </a:r>
          </a:p>
          <a:p>
            <a:r>
              <a:rPr lang="en-US" dirty="0"/>
              <a:t>to the harbor</a:t>
            </a:r>
          </a:p>
          <a:p>
            <a:r>
              <a:rPr lang="en-US" dirty="0"/>
              <a:t>always south</a:t>
            </a:r>
          </a:p>
          <a:p>
            <a:r>
              <a:rPr lang="en-US" dirty="0"/>
              <a:t>in what seems to be</a:t>
            </a:r>
          </a:p>
          <a:p>
            <a:r>
              <a:rPr lang="en-US" dirty="0"/>
              <a:t>a rehearsal for migration</a:t>
            </a:r>
          </a:p>
          <a:p>
            <a:r>
              <a:rPr lang="en-US" dirty="0"/>
              <a:t>getting their bearings</a:t>
            </a:r>
          </a:p>
          <a:p>
            <a:r>
              <a:rPr lang="en-US" dirty="0"/>
              <a:t>for the long haul south</a:t>
            </a:r>
          </a:p>
          <a:p>
            <a:r>
              <a:rPr lang="en-US" dirty="0"/>
              <a:t>gossiping among themselves</a:t>
            </a:r>
          </a:p>
          <a:p>
            <a:r>
              <a:rPr lang="en-US" dirty="0"/>
              <a:t>in a call and response</a:t>
            </a:r>
          </a:p>
          <a:p>
            <a:r>
              <a:rPr lang="en-US" dirty="0"/>
              <a:t>stentorian and increasingly frantic</a:t>
            </a:r>
          </a:p>
          <a:p>
            <a:r>
              <a:rPr lang="en-US" dirty="0"/>
              <a:t>keeping them in formation</a:t>
            </a:r>
          </a:p>
          <a:p>
            <a:r>
              <a:rPr lang="en-US" dirty="0"/>
              <a:t>as the blind find their way</a:t>
            </a:r>
          </a:p>
          <a:p>
            <a:r>
              <a:rPr lang="en-US" dirty="0"/>
              <a:t>miraculously </a:t>
            </a:r>
          </a:p>
          <a:p>
            <a:r>
              <a:rPr lang="en-US" dirty="0"/>
              <a:t>through all the light</a:t>
            </a:r>
          </a:p>
          <a:p>
            <a:r>
              <a:rPr lang="en-US" dirty="0"/>
              <a:t>we cannot see.</a:t>
            </a:r>
          </a:p>
        </p:txBody>
      </p:sp>
    </p:spTree>
    <p:extLst>
      <p:ext uri="{BB962C8B-B14F-4D97-AF65-F5344CB8AC3E}">
        <p14:creationId xmlns:p14="http://schemas.microsoft.com/office/powerpoint/2010/main" val="282698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58846"/>
            <a:ext cx="4572000" cy="6740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Requiem for a Redwood*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A gathering </a:t>
            </a:r>
          </a:p>
          <a:p>
            <a:r>
              <a:rPr lang="en-US" dirty="0"/>
              <a:t>		of old men standing</a:t>
            </a:r>
          </a:p>
          <a:p>
            <a:r>
              <a:rPr lang="en-US" dirty="0"/>
              <a:t>and waiting</a:t>
            </a:r>
          </a:p>
          <a:p>
            <a:r>
              <a:rPr lang="en-US" dirty="0"/>
              <a:t>		for </a:t>
            </a:r>
            <a:r>
              <a:rPr lang="en-US" i="1" dirty="0"/>
              <a:t>a short time to live</a:t>
            </a:r>
            <a:r>
              <a:rPr lang="en-US" dirty="0"/>
              <a:t>.</a:t>
            </a:r>
          </a:p>
          <a:p>
            <a:r>
              <a:rPr lang="en-US" dirty="0"/>
              <a:t>You </a:t>
            </a:r>
            <a:r>
              <a:rPr lang="en-US" i="1" dirty="0"/>
              <a:t>cometh up</a:t>
            </a:r>
            <a:endParaRPr lang="en-US" dirty="0"/>
          </a:p>
          <a:p>
            <a:r>
              <a:rPr lang="en-US" i="1" dirty="0"/>
              <a:t>		and are cut down</a:t>
            </a:r>
            <a:endParaRPr lang="en-US" dirty="0"/>
          </a:p>
          <a:p>
            <a:r>
              <a:rPr lang="en-US" i="1" dirty="0"/>
              <a:t>like a flower</a:t>
            </a:r>
            <a:r>
              <a:rPr lang="en-US" dirty="0"/>
              <a:t>. You giant</a:t>
            </a:r>
          </a:p>
          <a:p>
            <a:r>
              <a:rPr lang="en-US" dirty="0"/>
              <a:t>		redwood </a:t>
            </a:r>
            <a:r>
              <a:rPr lang="en-US" i="1" dirty="0" err="1"/>
              <a:t>fleeth</a:t>
            </a:r>
            <a:endParaRPr lang="en-US" dirty="0"/>
          </a:p>
          <a:p>
            <a:r>
              <a:rPr lang="en-US" i="1" dirty="0"/>
              <a:t>as it were a shadow</a:t>
            </a:r>
            <a:endParaRPr lang="en-US" dirty="0"/>
          </a:p>
          <a:p>
            <a:r>
              <a:rPr lang="en-US" dirty="0"/>
              <a:t>		with whom I have </a:t>
            </a:r>
          </a:p>
          <a:p>
            <a:r>
              <a:rPr lang="en-US" dirty="0"/>
              <a:t>a common ancestor</a:t>
            </a:r>
          </a:p>
          <a:p>
            <a:r>
              <a:rPr lang="en-US" dirty="0"/>
              <a:t>		1.5 billion years ago</a:t>
            </a:r>
          </a:p>
          <a:p>
            <a:r>
              <a:rPr lang="en-US" dirty="0"/>
              <a:t>when we stood</a:t>
            </a:r>
          </a:p>
          <a:p>
            <a:r>
              <a:rPr lang="en-US" dirty="0"/>
              <a:t>		on equal footing then</a:t>
            </a:r>
          </a:p>
          <a:p>
            <a:r>
              <a:rPr lang="en-US" dirty="0"/>
              <a:t>drifted apart so that </a:t>
            </a:r>
          </a:p>
          <a:p>
            <a:r>
              <a:rPr lang="en-US" dirty="0"/>
              <a:t>		you could no longer grasp</a:t>
            </a:r>
          </a:p>
          <a:p>
            <a:r>
              <a:rPr lang="en-US" dirty="0"/>
              <a:t>our language</a:t>
            </a:r>
          </a:p>
          <a:p>
            <a:r>
              <a:rPr lang="en-US" dirty="0"/>
              <a:t>		and we could hear</a:t>
            </a:r>
          </a:p>
          <a:p>
            <a:r>
              <a:rPr lang="en-US" dirty="0"/>
              <a:t>only the </a:t>
            </a:r>
            <a:r>
              <a:rPr lang="en-US" i="1" dirty="0"/>
              <a:t>basso </a:t>
            </a:r>
            <a:r>
              <a:rPr lang="en-US" i="1" dirty="0" err="1"/>
              <a:t>profundo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/>
              <a:t>		humming</a:t>
            </a:r>
          </a:p>
          <a:p>
            <a:r>
              <a:rPr lang="en-US" dirty="0"/>
              <a:t>of your tree voice</a:t>
            </a:r>
          </a:p>
          <a:p>
            <a:r>
              <a:rPr lang="en-US" dirty="0"/>
              <a:t>		in the wind.</a:t>
            </a:r>
          </a:p>
        </p:txBody>
      </p:sp>
    </p:spTree>
    <p:extLst>
      <p:ext uri="{BB962C8B-B14F-4D97-AF65-F5344CB8AC3E}">
        <p14:creationId xmlns:p14="http://schemas.microsoft.com/office/powerpoint/2010/main" val="293500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305342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Then we found</a:t>
            </a:r>
          </a:p>
          <a:p>
            <a:r>
              <a:rPr lang="en-US" dirty="0"/>
              <a:t>		the fungi that live</a:t>
            </a:r>
          </a:p>
          <a:p>
            <a:r>
              <a:rPr lang="en-US" dirty="0"/>
              <a:t>among the roots</a:t>
            </a:r>
          </a:p>
          <a:p>
            <a:r>
              <a:rPr lang="en-US" dirty="0"/>
              <a:t>		of your tree of life</a:t>
            </a:r>
          </a:p>
          <a:p>
            <a:r>
              <a:rPr lang="en-US" dirty="0"/>
              <a:t>and send your secret</a:t>
            </a:r>
          </a:p>
          <a:p>
            <a:r>
              <a:rPr lang="en-US" dirty="0"/>
              <a:t>		messages </a:t>
            </a:r>
            <a:r>
              <a:rPr lang="en-US" dirty="0" err="1"/>
              <a:t>sapwise</a:t>
            </a:r>
            <a:endParaRPr lang="en-US" dirty="0"/>
          </a:p>
          <a:p>
            <a:r>
              <a:rPr lang="en-US" dirty="0"/>
              <a:t>and skyward</a:t>
            </a:r>
          </a:p>
          <a:p>
            <a:r>
              <a:rPr lang="en-US" dirty="0"/>
              <a:t>		to be transpired</a:t>
            </a:r>
          </a:p>
          <a:p>
            <a:r>
              <a:rPr lang="en-US" dirty="0"/>
              <a:t>by your leaves</a:t>
            </a:r>
          </a:p>
          <a:p>
            <a:r>
              <a:rPr lang="en-US" dirty="0"/>
              <a:t>		into the vapor that bathes</a:t>
            </a:r>
          </a:p>
          <a:p>
            <a:r>
              <a:rPr lang="en-US" dirty="0"/>
              <a:t>your kin and your kith</a:t>
            </a:r>
          </a:p>
          <a:p>
            <a:r>
              <a:rPr lang="en-US" dirty="0"/>
              <a:t>		with the code</a:t>
            </a:r>
          </a:p>
          <a:p>
            <a:r>
              <a:rPr lang="en-US" dirty="0"/>
              <a:t>that would save their lives</a:t>
            </a:r>
          </a:p>
          <a:p>
            <a:r>
              <a:rPr lang="en-US" dirty="0"/>
              <a:t>		were it not for the chainsaws of </a:t>
            </a:r>
            <a:r>
              <a:rPr lang="en-US" dirty="0" smtClean="0"/>
              <a:t>man.</a:t>
            </a:r>
          </a:p>
          <a:p>
            <a:endParaRPr lang="en-US" dirty="0"/>
          </a:p>
          <a:p>
            <a:r>
              <a:rPr lang="en-US" dirty="0"/>
              <a:t> *from </a:t>
            </a:r>
            <a:r>
              <a:rPr lang="en-US" u="sng" dirty="0"/>
              <a:t>The </a:t>
            </a:r>
            <a:r>
              <a:rPr lang="en-US" u="sng" dirty="0" err="1"/>
              <a:t>Overstory</a:t>
            </a:r>
            <a:endParaRPr lang="en-US" dirty="0"/>
          </a:p>
          <a:p>
            <a:r>
              <a:rPr lang="en-US" dirty="0"/>
              <a:t>		By Richard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2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99" y="-218152"/>
            <a:ext cx="5157001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Take </a:t>
            </a:r>
            <a:r>
              <a:rPr lang="en-US" b="1" dirty="0"/>
              <a:t>this Moment</a:t>
            </a:r>
          </a:p>
          <a:p>
            <a:r>
              <a:rPr lang="en-US" dirty="0" smtClean="0"/>
              <a:t>When </a:t>
            </a:r>
            <a:r>
              <a:rPr lang="en-US" dirty="0"/>
              <a:t>is it if ever</a:t>
            </a:r>
          </a:p>
          <a:p>
            <a:r>
              <a:rPr lang="en-US" dirty="0"/>
              <a:t>that desire diminishes?</a:t>
            </a:r>
          </a:p>
          <a:p>
            <a:r>
              <a:rPr lang="en-US" dirty="0"/>
              <a:t>Take this moment when the sunlight</a:t>
            </a:r>
          </a:p>
          <a:p>
            <a:r>
              <a:rPr lang="en-US" dirty="0"/>
              <a:t>inflames the beach grass</a:t>
            </a:r>
          </a:p>
          <a:p>
            <a:r>
              <a:rPr lang="en-US" dirty="0"/>
              <a:t>that fringes Farm Pond</a:t>
            </a:r>
          </a:p>
          <a:p>
            <a:r>
              <a:rPr lang="en-US" dirty="0"/>
              <a:t>and the crows are caucusing</a:t>
            </a:r>
          </a:p>
          <a:p>
            <a:r>
              <a:rPr lang="en-US" dirty="0"/>
              <a:t>in the scrub oaks.</a:t>
            </a:r>
          </a:p>
          <a:p>
            <a:r>
              <a:rPr lang="en-US" dirty="0"/>
              <a:t>The crows flap and beat</a:t>
            </a:r>
          </a:p>
          <a:p>
            <a:r>
              <a:rPr lang="en-US" dirty="0"/>
              <a:t>a hasty retreat</a:t>
            </a:r>
          </a:p>
          <a:p>
            <a:r>
              <a:rPr lang="en-US" dirty="0"/>
              <a:t>to reconvene elsewhere</a:t>
            </a:r>
          </a:p>
          <a:p>
            <a:r>
              <a:rPr lang="en-US" dirty="0"/>
              <a:t>in the neighborhood.</a:t>
            </a:r>
          </a:p>
          <a:p>
            <a:r>
              <a:rPr lang="en-US" dirty="0"/>
              <a:t>They’ll be back for more crow talk</a:t>
            </a:r>
          </a:p>
          <a:p>
            <a:r>
              <a:rPr lang="en-US" dirty="0"/>
              <a:t>when the shadows of the oaks</a:t>
            </a:r>
          </a:p>
          <a:p>
            <a:r>
              <a:rPr lang="en-US" dirty="0"/>
              <a:t>are stretched out</a:t>
            </a:r>
          </a:p>
          <a:p>
            <a:r>
              <a:rPr lang="en-US" dirty="0"/>
              <a:t>for an afternoon nap.</a:t>
            </a:r>
          </a:p>
          <a:p>
            <a:r>
              <a:rPr lang="en-US" dirty="0"/>
              <a:t>But it won’t be the same crows</a:t>
            </a:r>
          </a:p>
          <a:p>
            <a:r>
              <a:rPr lang="en-US" dirty="0"/>
              <a:t>or the same language</a:t>
            </a:r>
          </a:p>
          <a:p>
            <a:r>
              <a:rPr lang="en-US" dirty="0"/>
              <a:t>or the same sunlight.</a:t>
            </a:r>
          </a:p>
          <a:p>
            <a:r>
              <a:rPr lang="en-US" dirty="0"/>
              <a:t>It won’t be the same moment</a:t>
            </a:r>
          </a:p>
          <a:p>
            <a:r>
              <a:rPr lang="en-US" dirty="0"/>
              <a:t>or the same </a:t>
            </a:r>
            <a:r>
              <a:rPr lang="en-US" dirty="0" smtClean="0"/>
              <a:t>absence of </a:t>
            </a:r>
            <a:r>
              <a:rPr lang="en-US" dirty="0"/>
              <a:t>desire.</a:t>
            </a:r>
          </a:p>
          <a:p>
            <a:r>
              <a:rPr lang="en-US" dirty="0"/>
              <a:t>This moment will never be again.</a:t>
            </a:r>
          </a:p>
          <a:p>
            <a:r>
              <a:rPr lang="en-US" dirty="0"/>
              <a:t>So cherish it!</a:t>
            </a:r>
          </a:p>
        </p:txBody>
      </p:sp>
    </p:spTree>
    <p:extLst>
      <p:ext uri="{BB962C8B-B14F-4D97-AF65-F5344CB8AC3E}">
        <p14:creationId xmlns:p14="http://schemas.microsoft.com/office/powerpoint/2010/main" val="125426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97346"/>
            <a:ext cx="5679458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Or before you know it</a:t>
            </a:r>
          </a:p>
          <a:p>
            <a:r>
              <a:rPr lang="en-US" dirty="0"/>
              <a:t>the wind will shift</a:t>
            </a:r>
          </a:p>
          <a:p>
            <a:r>
              <a:rPr lang="en-US" dirty="0"/>
              <a:t>over a sea change</a:t>
            </a:r>
          </a:p>
          <a:p>
            <a:r>
              <a:rPr lang="en-US" dirty="0"/>
              <a:t>with a slight ratcheting down</a:t>
            </a:r>
          </a:p>
          <a:p>
            <a:r>
              <a:rPr lang="en-US" dirty="0"/>
              <a:t>of temperature and</a:t>
            </a:r>
          </a:p>
          <a:p>
            <a:r>
              <a:rPr lang="en-US" dirty="0"/>
              <a:t>pressure.</a:t>
            </a:r>
          </a:p>
          <a:p>
            <a:r>
              <a:rPr lang="en-US" dirty="0"/>
              <a:t>A slight disturbance at the horizon</a:t>
            </a:r>
          </a:p>
          <a:p>
            <a:r>
              <a:rPr lang="en-US" dirty="0"/>
              <a:t>that nibbles at the edge</a:t>
            </a:r>
          </a:p>
          <a:p>
            <a:r>
              <a:rPr lang="en-US" dirty="0"/>
              <a:t>of your mood.</a:t>
            </a:r>
          </a:p>
          <a:p>
            <a:r>
              <a:rPr lang="en-US" dirty="0"/>
              <a:t>Cherish this very moment</a:t>
            </a:r>
          </a:p>
          <a:p>
            <a:r>
              <a:rPr lang="en-US" dirty="0"/>
              <a:t>as a shield</a:t>
            </a:r>
          </a:p>
          <a:p>
            <a:r>
              <a:rPr lang="en-US" dirty="0"/>
              <a:t>from the dreams of failure</a:t>
            </a:r>
          </a:p>
          <a:p>
            <a:r>
              <a:rPr lang="en-US" dirty="0"/>
              <a:t>from the terror of being wrong</a:t>
            </a:r>
          </a:p>
          <a:p>
            <a:r>
              <a:rPr lang="en-US" dirty="0"/>
              <a:t>from the grief of loss and</a:t>
            </a:r>
          </a:p>
          <a:p>
            <a:r>
              <a:rPr lang="en-US" dirty="0"/>
              <a:t>from the insatiable desire</a:t>
            </a:r>
          </a:p>
          <a:p>
            <a:r>
              <a:rPr lang="en-US" dirty="0"/>
              <a:t>to occupy moments</a:t>
            </a:r>
          </a:p>
          <a:p>
            <a:r>
              <a:rPr lang="en-US" dirty="0"/>
              <a:t>other than this moment</a:t>
            </a:r>
          </a:p>
          <a:p>
            <a:r>
              <a:rPr lang="en-US" dirty="0"/>
              <a:t>of time and space.</a:t>
            </a:r>
          </a:p>
          <a:p>
            <a:r>
              <a:rPr lang="en-US" dirty="0"/>
              <a:t>Take this very moment</a:t>
            </a:r>
          </a:p>
          <a:p>
            <a:r>
              <a:rPr lang="en-US" dirty="0"/>
              <a:t>when all the boundaries around you</a:t>
            </a:r>
          </a:p>
          <a:p>
            <a:r>
              <a:rPr lang="en-US" dirty="0"/>
              <a:t>dissolve into this ocean</a:t>
            </a:r>
          </a:p>
          <a:p>
            <a:r>
              <a:rPr lang="en-US" dirty="0"/>
              <a:t>of atmosphere</a:t>
            </a:r>
          </a:p>
          <a:p>
            <a:r>
              <a:rPr lang="en-US" dirty="0"/>
              <a:t>that is now.</a:t>
            </a:r>
          </a:p>
        </p:txBody>
      </p:sp>
    </p:spTree>
    <p:extLst>
      <p:ext uri="{BB962C8B-B14F-4D97-AF65-F5344CB8AC3E}">
        <p14:creationId xmlns:p14="http://schemas.microsoft.com/office/powerpoint/2010/main" val="104380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889843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Paean to a Tree*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When I woke up</a:t>
            </a:r>
          </a:p>
          <a:p>
            <a:r>
              <a:rPr lang="en-US" dirty="0"/>
              <a:t>		from dreaming the trees</a:t>
            </a:r>
          </a:p>
          <a:p>
            <a:r>
              <a:rPr lang="en-US" dirty="0"/>
              <a:t>had formed a council</a:t>
            </a:r>
          </a:p>
          <a:p>
            <a:r>
              <a:rPr lang="en-US" dirty="0"/>
              <a:t>		self-selected autonomous</a:t>
            </a:r>
          </a:p>
          <a:p>
            <a:r>
              <a:rPr lang="en-US" dirty="0"/>
              <a:t>with </a:t>
            </a:r>
            <a:r>
              <a:rPr lang="en-US" dirty="0" err="1"/>
              <a:t>Crataegus</a:t>
            </a:r>
            <a:r>
              <a:rPr lang="en-US" dirty="0"/>
              <a:t> the gentle hawthorn</a:t>
            </a:r>
          </a:p>
          <a:p>
            <a:r>
              <a:rPr lang="en-US" dirty="0"/>
              <a:t>		bejeweled with her red berries</a:t>
            </a:r>
          </a:p>
          <a:p>
            <a:r>
              <a:rPr lang="en-US" dirty="0"/>
              <a:t>as convener and chair mother</a:t>
            </a:r>
          </a:p>
          <a:p>
            <a:r>
              <a:rPr lang="en-US" dirty="0"/>
              <a:t>		and Sequoia </a:t>
            </a:r>
            <a:r>
              <a:rPr lang="en-US" dirty="0" err="1"/>
              <a:t>sempervirens</a:t>
            </a:r>
            <a:endParaRPr lang="en-US" dirty="0"/>
          </a:p>
          <a:p>
            <a:r>
              <a:rPr lang="en-US" dirty="0"/>
              <a:t>the wise old man redwood</a:t>
            </a:r>
          </a:p>
          <a:p>
            <a:r>
              <a:rPr lang="en-US" dirty="0"/>
              <a:t>		as chair father.</a:t>
            </a:r>
          </a:p>
          <a:p>
            <a:r>
              <a:rPr lang="en-US" dirty="0"/>
              <a:t>The plenary session</a:t>
            </a:r>
          </a:p>
          <a:p>
            <a:r>
              <a:rPr lang="en-US" dirty="0"/>
              <a:t>		was a symposium</a:t>
            </a:r>
          </a:p>
          <a:p>
            <a:r>
              <a:rPr lang="en-US" dirty="0"/>
              <a:t>a drinking party</a:t>
            </a:r>
          </a:p>
          <a:p>
            <a:r>
              <a:rPr lang="en-US" dirty="0"/>
              <a:t>		giving all trees</a:t>
            </a:r>
          </a:p>
          <a:p>
            <a:r>
              <a:rPr lang="en-US" dirty="0"/>
              <a:t>a chance to speak.</a:t>
            </a:r>
          </a:p>
          <a:p>
            <a:r>
              <a:rPr lang="en-US" dirty="0"/>
              <a:t>		Heard </a:t>
            </a:r>
            <a:r>
              <a:rPr lang="en-US" dirty="0" err="1"/>
              <a:t>earthwise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8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99" y="474345"/>
            <a:ext cx="5084661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 a subsonic vibration</a:t>
            </a:r>
          </a:p>
          <a:p>
            <a:r>
              <a:rPr lang="en-US" dirty="0"/>
              <a:t>		deep in their subterranean roots</a:t>
            </a:r>
          </a:p>
          <a:p>
            <a:r>
              <a:rPr lang="en-US" dirty="0"/>
              <a:t>and from ocean</a:t>
            </a:r>
          </a:p>
          <a:p>
            <a:r>
              <a:rPr lang="en-US" dirty="0"/>
              <a:t>		to ocean like a whale song.</a:t>
            </a:r>
          </a:p>
          <a:p>
            <a:r>
              <a:rPr lang="en-US" dirty="0"/>
              <a:t>There were testimonials</a:t>
            </a:r>
          </a:p>
          <a:p>
            <a:r>
              <a:rPr lang="en-US" dirty="0"/>
              <a:t>		and evidence presented</a:t>
            </a:r>
          </a:p>
          <a:p>
            <a:r>
              <a:rPr lang="en-US" dirty="0"/>
              <a:t>from Ancient </a:t>
            </a:r>
            <a:r>
              <a:rPr lang="en-US" dirty="0" err="1"/>
              <a:t>Ginko</a:t>
            </a:r>
            <a:r>
              <a:rPr lang="en-US" dirty="0"/>
              <a:t> and Flagrant Maple</a:t>
            </a:r>
          </a:p>
          <a:p>
            <a:r>
              <a:rPr lang="en-US" dirty="0"/>
              <a:t>		impeaching humankind</a:t>
            </a:r>
          </a:p>
          <a:p>
            <a:r>
              <a:rPr lang="en-US" dirty="0"/>
              <a:t>“for their careless release of carbon</a:t>
            </a:r>
          </a:p>
          <a:p>
            <a:r>
              <a:rPr lang="en-US" dirty="0"/>
              <a:t>		their tenfold decimation of the forests</a:t>
            </a:r>
          </a:p>
          <a:p>
            <a:r>
              <a:rPr lang="en-US" dirty="0"/>
              <a:t>their poisoning of the oceans</a:t>
            </a:r>
          </a:p>
          <a:p>
            <a:r>
              <a:rPr lang="en-US" dirty="0"/>
              <a:t>		and other </a:t>
            </a:r>
          </a:p>
          <a:p>
            <a:r>
              <a:rPr lang="en-US" dirty="0"/>
              <a:t>high crimes and misdemeanors</a:t>
            </a:r>
          </a:p>
          <a:p>
            <a:r>
              <a:rPr lang="en-US" dirty="0"/>
              <a:t>		causing the slow relentless arboreal</a:t>
            </a:r>
          </a:p>
          <a:p>
            <a:r>
              <a:rPr lang="en-US" dirty="0"/>
              <a:t>march of the deciduous ones</a:t>
            </a:r>
          </a:p>
          <a:p>
            <a:r>
              <a:rPr lang="en-US" dirty="0"/>
              <a:t>		who are fleeing from the heat</a:t>
            </a:r>
          </a:p>
          <a:p>
            <a:r>
              <a:rPr lang="en-US" dirty="0"/>
              <a:t>to the boreal forests of the Spruce Pine and Fir</a:t>
            </a:r>
          </a:p>
          <a:p>
            <a:r>
              <a:rPr lang="en-US" dirty="0"/>
              <a:t>		creating civil war amongst us.”</a:t>
            </a:r>
          </a:p>
          <a:p>
            <a:r>
              <a:rPr lang="en-US" dirty="0"/>
              <a:t>Let this be a paean to a tree.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750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420</Words>
  <Application>Microsoft Macintosh PowerPoint</Application>
  <PresentationFormat>On-screen Show (4:3)</PresentationFormat>
  <Paragraphs>399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Walsh</dc:creator>
  <cp:lastModifiedBy>Peter Walsh</cp:lastModifiedBy>
  <cp:revision>26</cp:revision>
  <dcterms:created xsi:type="dcterms:W3CDTF">2021-04-07T19:38:15Z</dcterms:created>
  <dcterms:modified xsi:type="dcterms:W3CDTF">2021-05-09T19:58:39Z</dcterms:modified>
</cp:coreProperties>
</file>